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61" r:id="rId5"/>
    <p:sldId id="287" r:id="rId6"/>
    <p:sldId id="28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>
      <p:cViewPr varScale="1">
        <p:scale>
          <a:sx n="84" d="100"/>
          <a:sy n="84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aden\Downloads\budget%20prep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\Financials\budget%20and%20actuals\budget%20prep%202023\budget%20prep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3\budget%20prep%20-%20now%20w%20auction%20proceed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3\budget%20prep%20-%20now%20w%20auction%20proceed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2\budget%20pre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Financials\budget%20and%20actuals\budget%20prep%202023\budget%20pre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3\budget%20prep%20-%20now%20w%20auction%20proceed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3\budget%20prep%20-%20now%20w%20auction%20proceed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3\budget%20prep%20-%20now%20w%20auction%20proceed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%20&amp;%20Collaboration\Other%20Financials\budget%20and%20actuals\budget%20prep%202023\budget%20prep%20-%20now%20w%20auction%20proceed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blg\Dropbox\Admin\Financials\budget%20and%20actuals\budget%20prep%202023\budget%20prep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7.4823942797586701E-3"/>
          <c:y val="0.27856007481039174"/>
          <c:w val="0.1625888927097324"/>
          <c:h val="0.3176313755508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54-424C-9C53-9A4A1EB5E8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54-424C-9C53-9A4A1EB5E8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54-424C-9C53-9A4A1EB5E8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54-424C-9C53-9A4A1EB5E8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954-424C-9C53-9A4A1EB5E8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954-424C-9C53-9A4A1EB5E8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actual'!$E$9:$E$14</c:f>
              <c:strCache>
                <c:ptCount val="6"/>
                <c:pt idx="0">
                  <c:v>Neighborhood Improvement</c:v>
                </c:pt>
                <c:pt idx="1">
                  <c:v>Occupancy</c:v>
                </c:pt>
                <c:pt idx="2">
                  <c:v>Other</c:v>
                </c:pt>
                <c:pt idx="3">
                  <c:v>Payroll</c:v>
                </c:pt>
                <c:pt idx="4">
                  <c:v>Contracts</c:v>
                </c:pt>
                <c:pt idx="5">
                  <c:v>Neighbor Stipend</c:v>
                </c:pt>
              </c:strCache>
            </c:strRef>
          </c:cat>
          <c:val>
            <c:numRef>
              <c:f>'Q2 actual'!$F$9:$F$14</c:f>
              <c:numCache>
                <c:formatCode>_("$"* #,##0_);_("$"* \(#,##0\);_("$"* "-"??_);_(@_)</c:formatCode>
                <c:ptCount val="6"/>
                <c:pt idx="0">
                  <c:v>14570</c:v>
                </c:pt>
                <c:pt idx="1">
                  <c:v>10000</c:v>
                </c:pt>
                <c:pt idx="2">
                  <c:v>6147</c:v>
                </c:pt>
                <c:pt idx="3">
                  <c:v>33846</c:v>
                </c:pt>
                <c:pt idx="4">
                  <c:v>6355</c:v>
                </c:pt>
                <c:pt idx="5">
                  <c:v>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954-424C-9C53-9A4A1EB5E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Actual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Actual Expenses: $29,979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82-47F5-83D0-80CE0EB4AB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82-47F5-83D0-80CE0EB4AB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82-47F5-83D0-80CE0EB4AB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82-47F5-83D0-80CE0EB4AB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82-47F5-83D0-80CE0EB4ABF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82-47F5-83D0-80CE0EB4ABF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actual'!$E$9:$E$14</c:f>
              <c:strCache>
                <c:ptCount val="6"/>
                <c:pt idx="0">
                  <c:v>Neighborhood Improvement</c:v>
                </c:pt>
                <c:pt idx="1">
                  <c:v>Occupancy</c:v>
                </c:pt>
                <c:pt idx="2">
                  <c:v>Other</c:v>
                </c:pt>
                <c:pt idx="3">
                  <c:v>Payroll</c:v>
                </c:pt>
                <c:pt idx="4">
                  <c:v>Contracts</c:v>
                </c:pt>
                <c:pt idx="5">
                  <c:v>Neighbor Stipend</c:v>
                </c:pt>
              </c:strCache>
            </c:strRef>
          </c:cat>
          <c:val>
            <c:numRef>
              <c:f>'Q2 actual'!$F$9:$F$14</c:f>
              <c:numCache>
                <c:formatCode>_("$"* #,##0_);_("$"* \(#,##0\);_("$"* "-"??_);_(@_)</c:formatCode>
                <c:ptCount val="6"/>
                <c:pt idx="0">
                  <c:v>3759.09</c:v>
                </c:pt>
                <c:pt idx="1">
                  <c:v>2768.2</c:v>
                </c:pt>
                <c:pt idx="2">
                  <c:v>3275.5499999999975</c:v>
                </c:pt>
                <c:pt idx="3">
                  <c:v>12169.52</c:v>
                </c:pt>
                <c:pt idx="4">
                  <c:v>4010</c:v>
                </c:pt>
                <c:pt idx="5">
                  <c:v>3996.58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82-47F5-83D0-80CE0EB4AB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6-4226-B0CA-AFAE827E65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66-4226-B0CA-AFAE827E65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66-4226-B0CA-AFAE827E65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66-4226-B0CA-AFAE827E656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actual'!$E$2:$E$5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'Q2 actual'!$F$2:$F$5</c:f>
              <c:numCache>
                <c:formatCode>_("$"* #,##0_);_("$"* \(#,##0\);_("$"* "-"??_);_(@_)</c:formatCode>
                <c:ptCount val="4"/>
                <c:pt idx="0">
                  <c:v>40687.5</c:v>
                </c:pt>
                <c:pt idx="1">
                  <c:v>30800</c:v>
                </c:pt>
                <c:pt idx="2">
                  <c:v>367.50000000000006</c:v>
                </c:pt>
                <c:pt idx="3">
                  <c:v>8520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F66-4226-B0CA-AFAE827E6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Actual Q1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Actual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Actual Income: $41,049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5F-4CB2-80CF-929417EEE5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5F-4CB2-80CF-929417EEE5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5F-4CB2-80CF-929417EEE5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5F-4CB2-80CF-929417EEE5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 actual'!$E$2:$E$5</c:f>
              <c:strCache>
                <c:ptCount val="4"/>
                <c:pt idx="0">
                  <c:v>CDBG</c:v>
                </c:pt>
                <c:pt idx="1">
                  <c:v>Gifts</c:v>
                </c:pt>
                <c:pt idx="2">
                  <c:v>Investment</c:v>
                </c:pt>
                <c:pt idx="3">
                  <c:v>Rent</c:v>
                </c:pt>
              </c:strCache>
            </c:strRef>
          </c:cat>
          <c:val>
            <c:numRef>
              <c:f>'Q2 actual'!$F$2:$F$5</c:f>
              <c:numCache>
                <c:formatCode>_("$"* #,##0_);_("$"* \(#,##0\);_("$"* "-"??_);_(@_)</c:formatCode>
                <c:ptCount val="4"/>
                <c:pt idx="0">
                  <c:v>19096.259999999998</c:v>
                </c:pt>
                <c:pt idx="1">
                  <c:v>18536.32</c:v>
                </c:pt>
                <c:pt idx="2">
                  <c:v>62.02</c:v>
                </c:pt>
                <c:pt idx="3">
                  <c:v>3354.61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5F-4CB2-80CF-929417EEE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33280333826245"/>
          <c:y val="7.1415174933863604E-3"/>
          <c:w val="0.37752768569180395"/>
          <c:h val="0.7552909103309152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FFB3C-3056-46D6-B51B-F8BE11028D5A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92C60-6AE7-453E-AE50-75FFBF64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9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3AD0-DC55-467E-A576-3D687E3E8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CF17A-F00B-4E14-941C-54A7B9304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62DDA-D17B-488D-AF14-F90C11F9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CD673-707C-438B-A1D8-4C017FEE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DACBE-B49F-4C94-AD5B-8950DB66E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4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7775-A984-4D06-8E71-2F0B3EC5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55893-32B6-4ADB-B336-6C06DB4D1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1D39F-9BC4-4EBF-8FA7-70D46270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AB372-48F2-4F8D-AE74-7593A2E2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20043-5928-4499-9179-A8CF59B31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8192B-D513-44F7-A568-60052E56B6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FB229-B4F2-4968-AB24-ACF38F44D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4E02-E16D-41BE-A3BD-6D8CCA7C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0CE72-A122-4C4A-8567-096F3102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F5539-A529-4F3B-B157-3448386C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1A0F-BCD7-4312-A8AF-E50123348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315AD-A552-48B8-9A98-C0F0921DD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0F008-8AA6-4B31-B279-1E48036A1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33DE9-599F-44D4-926C-B015E02D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A5F4D-0269-4F22-8784-B415959E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8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63C3-3148-4AE6-82AE-DDEA4CC31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7B92E-7E29-40DE-8C8F-F773BAE12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89601-C1EB-4C20-BBEF-F4A54C17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E5F1F-BF71-40D3-8AC4-C61E0864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E32E-F9EA-48C4-A623-F762B9FB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9EFB5-0ED5-4308-8CFF-BECB28F7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6350-3FF8-44D9-AB35-94DC8FF5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1089A-9866-45A2-948B-5F01D18AF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C8B72-196C-4DBE-8502-7BCBD5EF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7CEBA-3B0A-4017-B421-7E15BF2A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93E9A3-3F19-4063-9807-8EFF6651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2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C0AE-94EC-4D45-BF0F-0D458A15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B2117-396A-4EEB-84C0-F9475EA9B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DC25E-BDEB-48D5-81B6-36738B102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7A3801-ABF9-45CC-B356-48E26F589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DDAA0-86E0-4CB6-A0E7-A236973B7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D9455-3124-4AED-80F4-3D64046E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939DA8-55B8-4090-A27E-847989CD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41EE3-2072-4D96-BB39-A10CA8FC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9449-8B05-44B6-9467-102D3F3E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0BD3F-C29F-4E8C-BC96-E00406E72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2CB71-F94A-4FE8-801D-E99BAEF8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F8553-1E34-4D57-9275-1C984A63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2A4FD-D8B0-472D-A68A-83C1936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D30748-AAB6-466A-87E7-6767B337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8B84B-3052-4F7A-9F87-727270B8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68A8-0BD1-4D41-9F72-5B623436F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9626E-67F0-4123-A991-0126C287B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9916B-AF82-4759-BB00-6FA647CB3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323288-61A2-4ADA-BFBD-DD462146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91163-7D17-4F9E-9D35-5A1BFDF56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C11DC-E199-4769-93EF-3A07F987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AFE66-B792-4B24-8A51-620E1501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3A6BBA-209F-4544-8103-7AEC15A5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FBBEA-DA61-4078-BDC8-BE630003A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0E96C-5640-404D-9E43-D1787482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1B5F-85ED-4363-9A15-5B2CB8DA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263E5-A0FE-471E-9BCF-C664712E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537B8A-F47D-4270-9C71-1190DDDA0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E2D64-AA81-44BF-B22F-E89671D6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E28F0-455A-433A-8AA3-3594109D0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0A9CA-8C5F-40BA-849C-78E593B0E58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0C2D-8BBC-48AC-AD4B-1978BBE0C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22AA-216E-4453-A6E9-D2D49EA58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74AFD-EB18-40A3-A0D2-3D920A58A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0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9793-7C70-4EBF-AEC6-D841F12FA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3600" b="1" dirty="0"/>
          </a:p>
          <a:p>
            <a:r>
              <a:rPr lang="en-US" sz="3600" b="1" dirty="0"/>
              <a:t>2023 Second Quarter Budget Performance (Year to Date)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A8CBAF-1B31-4AB1-8633-ECCB52CA9E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046" y="1030612"/>
            <a:ext cx="7919117" cy="239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1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CCA9-4B65-4386-813F-28E262EB4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</a:rPr>
              <a:t>Income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732B233-CA0C-1643-916B-941A880C2C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476435"/>
              </p:ext>
            </p:extLst>
          </p:nvPr>
        </p:nvGraphicFramePr>
        <p:xfrm>
          <a:off x="1873146" y="1066461"/>
          <a:ext cx="10183906" cy="6176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5F6D423-CD17-DA4A-B9B8-896B20C1F712}"/>
              </a:ext>
            </a:extLst>
          </p:cNvPr>
          <p:cNvSpPr txBox="1"/>
          <p:nvPr/>
        </p:nvSpPr>
        <p:spPr>
          <a:xfrm>
            <a:off x="943131" y="1690688"/>
            <a:ext cx="2335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Annual Budget: $80,375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2A79A0E-EE4E-479C-B766-61688FB66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944384"/>
              </p:ext>
            </p:extLst>
          </p:nvPr>
        </p:nvGraphicFramePr>
        <p:xfrm>
          <a:off x="2483557" y="767643"/>
          <a:ext cx="7586132" cy="546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9C15E8F-A525-4821-99E3-CD0E86079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442800"/>
              </p:ext>
            </p:extLst>
          </p:nvPr>
        </p:nvGraphicFramePr>
        <p:xfrm>
          <a:off x="1371600" y="556591"/>
          <a:ext cx="9253330" cy="546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1F93417-6885-4542-9F09-35E56F148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771675"/>
              </p:ext>
            </p:extLst>
          </p:nvPr>
        </p:nvGraphicFramePr>
        <p:xfrm>
          <a:off x="301156" y="1571185"/>
          <a:ext cx="8007726" cy="520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1F93417-6885-4542-9F09-35E56F148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887793"/>
              </p:ext>
            </p:extLst>
          </p:nvPr>
        </p:nvGraphicFramePr>
        <p:xfrm>
          <a:off x="6439989" y="2011140"/>
          <a:ext cx="4795352" cy="4009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1F93417-6885-4542-9F09-35E56F148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163101"/>
              </p:ext>
            </p:extLst>
          </p:nvPr>
        </p:nvGraphicFramePr>
        <p:xfrm>
          <a:off x="5537644" y="1901740"/>
          <a:ext cx="6199243" cy="4009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1F93417-6885-4542-9F09-35E56F148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756275"/>
              </p:ext>
            </p:extLst>
          </p:nvPr>
        </p:nvGraphicFramePr>
        <p:xfrm>
          <a:off x="5405601" y="2002700"/>
          <a:ext cx="6809654" cy="396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1F93417-6885-4542-9F09-35E56F148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731701"/>
              </p:ext>
            </p:extLst>
          </p:nvPr>
        </p:nvGraphicFramePr>
        <p:xfrm>
          <a:off x="5923787" y="1699127"/>
          <a:ext cx="5967057" cy="439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65433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757E-CED8-194B-90F2-BE867BAA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8AE45-7D8E-EA43-B759-0A5B4EC5E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91354" cy="4351338"/>
          </a:xfrm>
        </p:spPr>
        <p:txBody>
          <a:bodyPr/>
          <a:lstStyle/>
          <a:p>
            <a:r>
              <a:rPr lang="en-US" dirty="0"/>
              <a:t>Gifts are ahead as we received one disbursement of GVSU dollars.</a:t>
            </a:r>
          </a:p>
          <a:p>
            <a:r>
              <a:rPr lang="en-US" dirty="0"/>
              <a:t>CDBG is on track. </a:t>
            </a:r>
          </a:p>
          <a:p>
            <a:r>
              <a:rPr lang="en-US" dirty="0"/>
              <a:t>Interest and Rent are low – most concerning our tenant is behind again at a time when we are trying to get closer to fair market rent.</a:t>
            </a:r>
          </a:p>
        </p:txBody>
      </p:sp>
    </p:spTree>
    <p:extLst>
      <p:ext uri="{BB962C8B-B14F-4D97-AF65-F5344CB8AC3E}">
        <p14:creationId xmlns:p14="http://schemas.microsoft.com/office/powerpoint/2010/main" val="376853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401-679A-4589-83B4-A79873BAD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Expenses </a:t>
            </a:r>
            <a:br>
              <a:rPr lang="en-US" dirty="0"/>
            </a:br>
            <a:r>
              <a:rPr lang="en-US" sz="2400" dirty="0"/>
              <a:t>Annual Budget: $81,493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93434CE-D50B-47FD-9F64-740F23708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952591"/>
              </p:ext>
            </p:extLst>
          </p:nvPr>
        </p:nvGraphicFramePr>
        <p:xfrm>
          <a:off x="2436108" y="1690688"/>
          <a:ext cx="3925504" cy="445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93434CE-D50B-47FD-9F64-740F23708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061126"/>
              </p:ext>
            </p:extLst>
          </p:nvPr>
        </p:nvGraphicFramePr>
        <p:xfrm>
          <a:off x="838200" y="1690688"/>
          <a:ext cx="6292059" cy="445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93434CE-D50B-47FD-9F64-740F23708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869898"/>
              </p:ext>
            </p:extLst>
          </p:nvPr>
        </p:nvGraphicFramePr>
        <p:xfrm>
          <a:off x="6359871" y="1690688"/>
          <a:ext cx="4736592" cy="419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93434CE-D50B-47FD-9F64-740F23708F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430208"/>
              </p:ext>
            </p:extLst>
          </p:nvPr>
        </p:nvGraphicFramePr>
        <p:xfrm>
          <a:off x="5604934" y="1547948"/>
          <a:ext cx="5748866" cy="361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926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69E7E2-C7C8-4716-B822-9266212E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0481C2-7658-4C28-9DE7-351B1CDA6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Neighborhood improvement is still quite low.</a:t>
            </a:r>
          </a:p>
          <a:p>
            <a:r>
              <a:rPr lang="en-US" dirty="0"/>
              <a:t>Occupancy remains low, but will even out when we account for depreciation at the end of the year. It says the building lost value and registers as an expense.</a:t>
            </a:r>
          </a:p>
          <a:p>
            <a:r>
              <a:rPr lang="en-US" dirty="0"/>
              <a:t>Other is on track.</a:t>
            </a:r>
          </a:p>
          <a:p>
            <a:r>
              <a:rPr lang="en-US" dirty="0"/>
              <a:t>Payroll is still low as well.</a:t>
            </a:r>
          </a:p>
          <a:p>
            <a:r>
              <a:rPr lang="en-US" dirty="0"/>
              <a:t>Contracts are ahead but includes the bulk spend on handbook for the new staff member.</a:t>
            </a:r>
          </a:p>
          <a:p>
            <a:r>
              <a:rPr lang="en-US" dirty="0"/>
              <a:t>Neighbor stipend is a little.</a:t>
            </a:r>
          </a:p>
          <a:p>
            <a:endParaRPr lang="en-US" dirty="0"/>
          </a:p>
          <a:p>
            <a:r>
              <a:rPr lang="en-US" dirty="0"/>
              <a:t>Overall there are both additional CDBG and PILOT funds that can be used.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8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84ED9-3250-4797-9DA0-D8054979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FF541-050F-42B1-BBBF-655594E84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Remind me, the $3900 for gratuities is for gifts to volunteers?  </a:t>
            </a:r>
          </a:p>
          <a:p>
            <a:pPr marL="0" indent="0">
              <a:buNone/>
            </a:pPr>
            <a:r>
              <a:rPr lang="en-US" dirty="0"/>
              <a:t>Basically, yes. We’ve done the first half ($200-250) for committee members, full allocation ($400-500) for the interns who completed their terms in April, and stocking up on gift cards for participants in volunteer projects.</a:t>
            </a:r>
          </a:p>
          <a:p>
            <a:r>
              <a:rPr lang="en-US" dirty="0"/>
              <a:t>Where is the $750 petty cash kept?</a:t>
            </a:r>
          </a:p>
          <a:p>
            <a:pPr marL="0" indent="0">
              <a:buNone/>
            </a:pPr>
            <a:r>
              <a:rPr lang="en-US" dirty="0"/>
              <a:t>In a lockbox in the inner office; I expect this will be kept at Creston during the transition.</a:t>
            </a:r>
          </a:p>
          <a:p>
            <a:r>
              <a:rPr lang="en-US" dirty="0"/>
              <a:t>What are the contractual services?</a:t>
            </a:r>
          </a:p>
          <a:p>
            <a:pPr marL="0" indent="0">
              <a:buNone/>
            </a:pPr>
            <a:r>
              <a:rPr lang="en-US" dirty="0"/>
              <a:t>Our bookkeeper and the one time payment for our new employee handbook.</a:t>
            </a:r>
          </a:p>
          <a:p>
            <a:r>
              <a:rPr lang="en-US" dirty="0"/>
              <a:t>Why do I not see a payroll tax payable on the statement of financial position?</a:t>
            </a:r>
          </a:p>
          <a:p>
            <a:pPr marL="0" indent="0">
              <a:buNone/>
            </a:pPr>
            <a:r>
              <a:rPr lang="en-US" dirty="0"/>
              <a:t>It gets paid every month now, and therefore does not carry over.</a:t>
            </a:r>
          </a:p>
          <a:p>
            <a:r>
              <a:rPr lang="en-US" dirty="0"/>
              <a:t>What will the "additional" CDGB and PILOT funds be used for?</a:t>
            </a:r>
          </a:p>
          <a:p>
            <a:pPr marL="0" indent="0">
              <a:buNone/>
            </a:pPr>
            <a:r>
              <a:rPr lang="en-US" dirty="0"/>
              <a:t>CDBG covers things like staff and utilities; PILOT would be more one time projects. This aspect could be a fairly in depth discussion.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3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356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Office Theme</vt:lpstr>
      <vt:lpstr>PowerPoint Presentation</vt:lpstr>
      <vt:lpstr>Income</vt:lpstr>
      <vt:lpstr>Narrative</vt:lpstr>
      <vt:lpstr>Expenses  Annual Budget: $81,493</vt:lpstr>
      <vt:lpstr>Narrative</vt:lpstr>
      <vt:lpstr>Q&amp;A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DeKraker</dc:creator>
  <cp:lastModifiedBy>Kristi DeKraker</cp:lastModifiedBy>
  <cp:revision>60</cp:revision>
  <dcterms:created xsi:type="dcterms:W3CDTF">2021-02-07T18:05:10Z</dcterms:created>
  <dcterms:modified xsi:type="dcterms:W3CDTF">2023-07-24T18:00:11Z</dcterms:modified>
</cp:coreProperties>
</file>